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embeddedFontLst>
    <p:embeddedFont>
      <p:font typeface="Average" panose="020B0604020202020204" charset="0"/>
      <p:regular r:id="rId16"/>
    </p:embeddedFont>
    <p:embeddedFont>
      <p:font typeface="Oswald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800234" y="3807170"/>
            <a:ext cx="591423" cy="140843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895010" y="1321067"/>
            <a:ext cx="10401900" cy="23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895000" y="4233168"/>
            <a:ext cx="104019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Google Shape;58;p11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354000" y="1441867"/>
            <a:ext cx="5393700" cy="22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ubTitle" idx="1"/>
          </p:nvPr>
        </p:nvSpPr>
        <p:spPr>
          <a:xfrm>
            <a:off x="354000" y="3793601"/>
            <a:ext cx="5393700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"/>
              <a:buNone/>
              <a:defRPr sz="2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 hasCustomPrompt="1"/>
          </p:nvPr>
        </p:nvSpPr>
        <p:spPr>
          <a:xfrm>
            <a:off x="415600" y="1673700"/>
            <a:ext cx="11360700" cy="25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415600" y="43045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00" cy="15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00" cy="34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00" cy="15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1146328" y="2371018"/>
            <a:ext cx="4873500" cy="6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  <a:defRPr sz="26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2"/>
          </p:nvPr>
        </p:nvSpPr>
        <p:spPr>
          <a:xfrm>
            <a:off x="913774" y="3051012"/>
            <a:ext cx="5106000" cy="27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3"/>
          </p:nvPr>
        </p:nvSpPr>
        <p:spPr>
          <a:xfrm>
            <a:off x="6396423" y="2371018"/>
            <a:ext cx="4881900" cy="6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  <a:defRPr sz="26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4"/>
          </p:nvPr>
        </p:nvSpPr>
        <p:spPr>
          <a:xfrm>
            <a:off x="6172200" y="3051012"/>
            <a:ext cx="5105400" cy="27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95000" y="2855000"/>
            <a:ext cx="10469700" cy="1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8302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swald"/>
              <a:buNone/>
              <a:defRPr sz="4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swald"/>
              <a:buNone/>
              <a:defRPr sz="4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swald"/>
              <a:buNone/>
              <a:defRPr sz="4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swald"/>
              <a:buNone/>
              <a:defRPr sz="4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swald"/>
              <a:buNone/>
              <a:defRPr sz="4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swald"/>
              <a:buNone/>
              <a:defRPr sz="4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swald"/>
              <a:buNone/>
              <a:defRPr sz="4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swald"/>
              <a:buNone/>
              <a:defRPr sz="4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Oswald"/>
              <a:buNone/>
              <a:defRPr sz="4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verage"/>
              <a:buChar char="●"/>
              <a:defRPr sz="2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Average"/>
              <a:buChar char="○"/>
              <a:defRPr sz="19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Average"/>
              <a:buChar char="■"/>
              <a:defRPr sz="19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Average"/>
              <a:buChar char="●"/>
              <a:defRPr sz="19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Average"/>
              <a:buChar char="○"/>
              <a:defRPr sz="19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Average"/>
              <a:buChar char="■"/>
              <a:defRPr sz="19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Average"/>
              <a:buChar char="●"/>
              <a:defRPr sz="19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Average"/>
              <a:buChar char="○"/>
              <a:defRPr sz="19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accent3"/>
              </a:buClr>
              <a:buSzPts val="1900"/>
              <a:buFont typeface="Average"/>
              <a:buChar char="■"/>
              <a:defRPr sz="19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20333" y="6241346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mFkqXBC_3EVDTCy0HCL9_BIgjpD8hDjo/view?usp=shar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vusd.net/GAT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es-srvusd-ca.schoolloop.com/pf4/cms2/view_page?d=x&amp;group_id=1542443343207&amp;vdid=i24g2mlp0swv" TargetMode="External"/><Relationship Id="rId5" Type="http://schemas.openxmlformats.org/officeDocument/2006/relationships/hyperlink" Target="http://www.cagifted.org/" TargetMode="External"/><Relationship Id="rId4" Type="http://schemas.openxmlformats.org/officeDocument/2006/relationships/hyperlink" Target="https://www.nagc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ctrTitle"/>
          </p:nvPr>
        </p:nvSpPr>
        <p:spPr>
          <a:xfrm>
            <a:off x="895010" y="1321067"/>
            <a:ext cx="10401900" cy="23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Twentieth Century"/>
              <a:buNone/>
            </a:pPr>
            <a:r>
              <a:rPr lang="en-US" sz="4320"/>
              <a:t/>
            </a:r>
            <a:br>
              <a:rPr lang="en-US" sz="4320"/>
            </a:br>
            <a:r>
              <a:rPr lang="en-US" sz="4320"/>
              <a:t/>
            </a:r>
            <a:br>
              <a:rPr lang="en-US" sz="4320"/>
            </a:br>
            <a:r>
              <a:rPr lang="en-US" sz="4320"/>
              <a:t/>
            </a:r>
            <a:br>
              <a:rPr lang="en-US" sz="4320"/>
            </a:br>
            <a:r>
              <a:rPr lang="en-US" sz="4320"/>
              <a:t/>
            </a:r>
            <a:br>
              <a:rPr lang="en-US" sz="4320"/>
            </a:br>
            <a:r>
              <a:rPr lang="en-US" sz="4320"/>
              <a:t>WELCOME TO OUR PARENT GATE INFORMATIONAL NIGHT 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ubTitle" idx="1"/>
          </p:nvPr>
        </p:nvSpPr>
        <p:spPr>
          <a:xfrm>
            <a:off x="895000" y="4233168"/>
            <a:ext cx="104019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/>
              <a:t>OCTOBER 22,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POSSIBLE CHALLENGES</a:t>
            </a:r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-US" sz="1850"/>
              <a:t>IMPATIENT WITH SLOWNESS OF OTHERS; DISLIKES ROUTINE AND DRILL; MAY RESIST MASTERING FOUNDATION SKILLS; MAY MAKE CONCEPTS UNDULY COMPLEX; MAY LACK STUDY SKILLS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50"/>
              <a:buChar char="●"/>
            </a:pPr>
            <a:r>
              <a:rPr lang="en-US" sz="1850"/>
              <a:t>CONSTRUCTS COMPLICATED RULES OR SYSTEMS; MAY BE SEEN AS BOSSY, RUDE, OR DOMINEERING; SOCIAL SKILLS AND BOUNDARIES CAN BE A CHALLENGE.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50"/>
              <a:buChar char="●"/>
            </a:pPr>
            <a:r>
              <a:rPr lang="en-US" sz="1850"/>
              <a:t>SENSITIVITY TO CRITICISM OR PEER REJECTION; EXPECTS OTHERS TO HAVE SIMILAR VALUES; NEED FOR SUCCESS AND RECOGNITION; MAY FEEL DIFFERENT AND ALIENATED.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50"/>
              <a:buChar char="●"/>
            </a:pPr>
            <a:r>
              <a:rPr lang="en-US" sz="1850"/>
              <a:t>DIFFICULTY IN BEING PRACTICAL; WORRIES ABOUT HUMANITARIAN CONCERNS.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50"/>
              <a:buChar char="●"/>
            </a:pPr>
            <a:r>
              <a:rPr lang="en-US" sz="1850"/>
              <a:t>HAS TROUBLE COMPLETING TASKS; TIME MANAGEMENT ISSUES, QUALITY OF WORK, LACK OF RISK TAKING.</a:t>
            </a:r>
            <a:endParaRPr/>
          </a:p>
          <a:p>
            <a:pPr marL="228600" lvl="0" indent="-111125" algn="l" rtl="0">
              <a:lnSpc>
                <a:spcPct val="100000"/>
              </a:lnSpc>
              <a:spcBef>
                <a:spcPts val="1000"/>
              </a:spcBef>
              <a:spcAft>
                <a:spcPts val="2100"/>
              </a:spcAft>
              <a:buSzPts val="1850"/>
              <a:buNone/>
            </a:pPr>
            <a:endParaRPr sz="185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STEAM ACADEMY</a:t>
            </a:r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STEAM ACADEMY FOR GATE STUDENTS</a:t>
            </a:r>
            <a:endParaRPr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SCIENCE, TECHNOLOGY, ENGINEERING, ART, MATH</a:t>
            </a:r>
            <a:endParaRPr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OFFERED AFTER  THE SCHOOL DAY.</a:t>
            </a:r>
            <a:endParaRPr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THREE  PULL-OUT SESSIONS EACH FOCUSING ON STEAM ACTIVITIES.</a:t>
            </a:r>
            <a:endParaRPr/>
          </a:p>
          <a:p>
            <a:pPr marL="1143000" lvl="2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Char char="■"/>
            </a:pPr>
            <a:r>
              <a:rPr lang="en-US"/>
              <a:t>DATES CAN BE FOUND ON PERMISSION SLIP and/or STEAM CLASSROOM</a:t>
            </a:r>
            <a:endParaRPr/>
          </a:p>
          <a:p>
            <a:pPr marL="114300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STEAM Academy Permission Slip</a:t>
            </a:r>
            <a:r>
              <a:rPr lang="en-US"/>
              <a:t> (click here for permission slip) </a:t>
            </a:r>
            <a:endParaRPr/>
          </a:p>
          <a:p>
            <a:pPr marL="114300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/>
              <a:t>STEAM ACADEMY Classroom -class code: ampfcqk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210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SRVUSD GATE LIBRARY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 u="sng">
                <a:solidFill>
                  <a:schemeClr val="hlink"/>
                </a:solidFill>
                <a:hlinkClick r:id="rId3"/>
              </a:rPr>
              <a:t>SRVUSD.NET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NATIONAL ASSOCIATION FOR GIFTED CHILDREN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 u="sng">
                <a:solidFill>
                  <a:schemeClr val="hlink"/>
                </a:solidFill>
                <a:hlinkClick r:id="rId4"/>
              </a:rPr>
              <a:t>NAGC.ORG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CALIFORNIA ASSOCIATION FOR THE GIFTED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 u="sng">
                <a:solidFill>
                  <a:schemeClr val="hlink"/>
                </a:solidFill>
                <a:hlinkClick r:id="rId5"/>
              </a:rPr>
              <a:t>CAGIFTED.ORG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ALAMO WEBSITE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 u="sng">
                <a:solidFill>
                  <a:schemeClr val="hlink"/>
                </a:solidFill>
                <a:hlinkClick r:id="rId6"/>
              </a:rPr>
              <a:t>ALES.SCHOOLLOOP.COM/GATE</a:t>
            </a:r>
            <a:endParaRPr/>
          </a:p>
          <a:p>
            <a:pPr marL="228600" lvl="0" indent="-101600" algn="l" rtl="0">
              <a:lnSpc>
                <a:spcPct val="110000"/>
              </a:lnSpc>
              <a:spcBef>
                <a:spcPts val="1000"/>
              </a:spcBef>
              <a:spcAft>
                <a:spcPts val="210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>
            <a:spLocks noGrp="1"/>
          </p:cNvSpPr>
          <p:nvPr>
            <p:ph type="title"/>
          </p:nvPr>
        </p:nvSpPr>
        <p:spPr>
          <a:xfrm>
            <a:off x="685801" y="685800"/>
            <a:ext cx="10396882" cy="37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THANK YOU FOR COMING!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GATE PROGRAM INFORMATION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DIFFERENTIATION IN THE CLASSROOM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ENRICHMENT OPPORTUNITIES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ROLES OF  A GATE PARENT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210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MEETING THE NEEDS OF GATE STUDENTS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THE CALIFORNIA DEPARTMENT OF EDUCATION REQUIRES THAT SCHOOLS PROVIDE GATE STUDENTS WITH LEARNING OPPORTUNITIES THAT ARE: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PLANNED AND ORGANIZED AS AN INTEGRATED, DIFFERENTIATED LEARNING EXPERIENCE WITHIN THE REGULAR SCHOOL DAY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MAY BE AUGMENTED OR SUPPLEMENTED WITH OTHER ENRICHMENT ACTIVITIES RELATED TO THE CORE CURRICULUM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210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DIFFERENTIATED CURRICULUM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913775" y="1978275"/>
            <a:ext cx="10363800" cy="38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P</a:t>
            </a:r>
            <a:r>
              <a:rPr lang="en-US" sz="1800"/>
              <a:t>ROVIDES OPPORTUNITIES FOR GIFTED STUDENTS TO EXPERIENCE INSTRUCTIONAL TECHNIQUES THAT ADDRESS ONE OR MORE OF THE FOLLOWING QUESTIONS ABOUT INSTRUCTION:</a:t>
            </a:r>
            <a:endParaRPr sz="25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PACE - IS THE CHILD MOVING THROUGH THE CURRICULUM AT A PACE THAT ENSURES CONTINUOUS PROGRESS?</a:t>
            </a:r>
            <a:endParaRPr sz="25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DEPTH - DOES THE CURRICULUM ALLOW THE GIFTED CHILD TO GO DEEPER THAN THE SURFACE OF A SUBJECT AREA?</a:t>
            </a:r>
            <a:endParaRPr sz="25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COMPLEXITY - IS THE GIFTED CHILD CHALLENGED BY CRITICAL THINKING AND HIGHER ORDER THINKING SKILLS IN THE CLASSROOM?</a:t>
            </a:r>
            <a:endParaRPr sz="25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PRODUCT - DOES THE CHILD HAVE THE OPPORTUNITY TO BE CREATIVE AND TO APPLY KNOWLEDGE TO REAL-LIFE SITUATIONS?</a:t>
            </a:r>
            <a:endParaRPr sz="2500"/>
          </a:p>
          <a:p>
            <a:pPr marL="228600" lvl="0" indent="-120650" algn="l" rtl="0">
              <a:lnSpc>
                <a:spcPct val="100000"/>
              </a:lnSpc>
              <a:spcBef>
                <a:spcPts val="1000"/>
              </a:spcBef>
              <a:spcAft>
                <a:spcPts val="2100"/>
              </a:spcAft>
              <a:buSzPts val="1700"/>
              <a:buNone/>
            </a:pP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DIFFERENTIATION AT ALAMO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2"/>
          </p:nvPr>
        </p:nvSpPr>
        <p:spPr>
          <a:xfrm>
            <a:off x="918350" y="1972024"/>
            <a:ext cx="4736100" cy="26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READING WORKSHOP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WRITING WORKSHOP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MATH WORKSHOP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SILICON VALLEY MATH INITIATIVE (SVMI)</a:t>
            </a:r>
            <a:endParaRPr/>
          </a:p>
          <a:p>
            <a:pPr marL="228600" lvl="0" indent="-215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DIFFERENTIATED SPELLING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2100"/>
              </a:spcAft>
              <a:buSzPts val="2000"/>
              <a:buNone/>
            </a:pP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3"/>
          </p:nvPr>
        </p:nvSpPr>
        <p:spPr>
          <a:xfrm>
            <a:off x="5774525" y="4594025"/>
            <a:ext cx="5308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2100"/>
              </a:spcAft>
              <a:buSzPts val="1400"/>
              <a:buNone/>
            </a:pPr>
            <a:r>
              <a:rPr lang="en-US" sz="1500"/>
              <a:t>GATE PARENTS ARE ENCOURAGED TO SPEAK WITH THEIR CHILD’S TEACHER TO DISCUSS SPECIFIC CLASSROOM MODIFICATIONS</a:t>
            </a:r>
            <a:endParaRPr sz="2700"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4"/>
          </p:nvPr>
        </p:nvSpPr>
        <p:spPr>
          <a:xfrm>
            <a:off x="5993969" y="1972019"/>
            <a:ext cx="5088713" cy="2399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STRATEGY GAMES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LOGIC PROBLEMS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HIGHER LEVEL THINKING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GREATER BREADTH AND DEPTH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210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WHAT DOES THIS MEAN FOR OUR GIFTED STUDENTS? 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50"/>
              <a:buChar char="●"/>
            </a:pPr>
            <a:r>
              <a:rPr lang="en-US" sz="1850"/>
              <a:t>WHILE THE COMMON CORE STATE STANDARDS ARE MORE RIGOROUS FOR ALL STUDENTS, TEACHERS MUST CONTINUE TO DIFFERENTIATE THEIR INSTRUCTION FOR GIFTED STUDENTS.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50"/>
              <a:buChar char="●"/>
            </a:pPr>
            <a:r>
              <a:rPr lang="en-US" sz="1850"/>
              <a:t>TAILOR LEARNING EXPERIENCES FOR GIFTED STUDENTS TO FOSTER THE CONTINUED DEVELOPMENT OF ADVANCED SKILLS, KNOWLEDGE, AND CONCEPTUAL UNDERSTANDING.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50"/>
              <a:buChar char="●"/>
            </a:pPr>
            <a:r>
              <a:rPr lang="en-US" sz="1850"/>
              <a:t>MATCH GIFTED READERS WITH TEXTS THAT ARE COMMENSURATE OR SLIGHTLY ABOVE THEIR READING LEVELS.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50"/>
              <a:buChar char="●"/>
            </a:pPr>
            <a:r>
              <a:rPr lang="en-US" sz="1850"/>
              <a:t>PROMOTE RESEARCH AND COLLABORATION SKILLS BY INFUSING OPPORTUNITIES FOR RESEARCH IN STUDENTS’ AREAS OF INTEREST AND FOR CREATIVE PRODUCTION.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50"/>
              <a:buChar char="●"/>
            </a:pPr>
            <a:r>
              <a:rPr lang="en-US" sz="1850"/>
              <a:t>STIMULATE DISCUSSION, DEBATE, REASONING, AND SKILLS OF PERSUASION.</a:t>
            </a:r>
            <a:endParaRPr/>
          </a:p>
          <a:p>
            <a:pPr marL="228600" lvl="0" indent="-111125" algn="l" rtl="0">
              <a:lnSpc>
                <a:spcPct val="100000"/>
              </a:lnSpc>
              <a:spcBef>
                <a:spcPts val="1000"/>
              </a:spcBef>
              <a:spcAft>
                <a:spcPts val="2100"/>
              </a:spcAft>
              <a:buSzPts val="1850"/>
              <a:buNone/>
            </a:pPr>
            <a:endParaRPr sz="18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913775" y="618518"/>
            <a:ext cx="10364451" cy="681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NOT JUST ONE KIND OF GIFTEDNESS</a:t>
            </a:r>
            <a:endParaRPr/>
          </a:p>
        </p:txBody>
      </p:sp>
      <p:pic>
        <p:nvPicPr>
          <p:cNvPr id="115" name="Google Shape;115;p21" descr="https://lh5.googleusercontent.com/crnCeVfm4Eq6yylQEgpBMFIql88_C-IHPmxsGfmH1TAVnI-TTt778NqJ7zLMt3kd2RKlw1SWgR1gUsWMJv2HyA-0hoxp0YZpJEKQqwCI21zt57cVJI6pFY8XV1uME9Yr3dUD0ZmRPWw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298371" y="1857375"/>
            <a:ext cx="5845629" cy="474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CHARACTERISTICS OF A GIFTED CHILD</a:t>
            </a:r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15"/>
              <a:buNone/>
            </a:pPr>
            <a:r>
              <a:rPr lang="en-US" sz="2015"/>
              <a:t>THE MISCONCEPTION ABOUT GIFTED PEOPLE IS THAT THEY ACHIEVE AND PERFORM EASILY, AND DO NOT NEED A LOT OF HELP. WHILE THIS MIGHT SOMETIMES BE TRUE, IT MIGHT ALSO BE UNTRUE. EVERY CHILD IS DIFFERENT.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57"/>
              <a:buNone/>
            </a:pPr>
            <a:r>
              <a:rPr lang="en-US" sz="1657" i="1"/>
              <a:t>THE GIFTED CHILD’S EGO IS BUILT UPON BEING ABLE TO DO EVERYTHING EASILY, AND SO MAY NOT BE PREPARED </a:t>
            </a:r>
            <a:r>
              <a:rPr lang="en-US" sz="2015" i="1"/>
              <a:t>FOR A CHALLENGE WHEN IT COMES. GIFTED PEOPLE ARE VERY GOOD AT DEVELOPING DEFENSE MECHANISMS FOR AVOIDING THEIR OWN WEAKNESSES. THE GIFTED BRAIN JUST CAN’T BELIEVE THAT IT HAS WEAKNESSES.</a:t>
            </a:r>
            <a:endParaRPr sz="2015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57"/>
              <a:buNone/>
            </a:pPr>
            <a:r>
              <a:rPr lang="en-US" sz="1657" i="1"/>
              <a:t>THE IMPORTANCE OF AFFECTIVE EDUCATION</a:t>
            </a:r>
            <a:endParaRPr sz="1657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57"/>
              <a:buNone/>
            </a:pPr>
            <a:r>
              <a:rPr lang="en-US" sz="1657" i="1"/>
              <a:t>ANDREW MAHONEY</a:t>
            </a:r>
            <a:endParaRPr sz="1657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2100"/>
              </a:spcAft>
              <a:buSzPts val="650"/>
              <a:buNone/>
            </a:pPr>
            <a:r>
              <a:rPr lang="en-US" sz="650"/>
              <a:t/>
            </a:r>
            <a:br>
              <a:rPr lang="en-US" sz="650"/>
            </a:br>
            <a:endParaRPr sz="6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n-US"/>
              <a:t>POSSIBLE STRENGTHS</a:t>
            </a:r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ACQUIRES AND RETAINS INFORMATION QUICKLY.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ENJOYS ORGANIZING THINGS AND PEOPLE INTO STRUCTURE AND ORDER; SEEKS TO SYSTEMATIZE.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SENSITIVE, HAS EMPATHY FOR OTHERS; DESIRE TO BE ACCEPTED BY OTHERS.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LOVE OF TRUTH, EQUITY, AND FAIR PLAY.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HIGH EXPECTATIONS, SELF MOTIVATED, PUSHES THEMSELVES.</a:t>
            </a:r>
            <a:endParaRPr/>
          </a:p>
          <a:p>
            <a:pPr marL="22860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210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Widescreen</PresentationFormat>
  <Paragraphs>71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Average</vt:lpstr>
      <vt:lpstr>Twentieth Century</vt:lpstr>
      <vt:lpstr>Oswald</vt:lpstr>
      <vt:lpstr>Arial</vt:lpstr>
      <vt:lpstr>Slate</vt:lpstr>
      <vt:lpstr>    WELCOME TO OUR PARENT GATE INFORMATIONAL NIGHT </vt:lpstr>
      <vt:lpstr>AGENDA</vt:lpstr>
      <vt:lpstr>MEETING THE NEEDS OF GATE STUDENTS</vt:lpstr>
      <vt:lpstr>DIFFERENTIATED CURRICULUM</vt:lpstr>
      <vt:lpstr>DIFFERENTIATION AT ALAMO</vt:lpstr>
      <vt:lpstr>WHAT DOES THIS MEAN FOR OUR GIFTED STUDENTS? </vt:lpstr>
      <vt:lpstr>NOT JUST ONE KIND OF GIFTEDNESS</vt:lpstr>
      <vt:lpstr>CHARACTERISTICS OF A GIFTED CHILD</vt:lpstr>
      <vt:lpstr>POSSIBLE STRENGTHS</vt:lpstr>
      <vt:lpstr>POSSIBLE CHALLENGES</vt:lpstr>
      <vt:lpstr>STEAM ACADEMY</vt:lpstr>
      <vt:lpstr>RESOURCES</vt:lpstr>
      <vt:lpstr>THANK YOU FOR COMING!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WELCOME TO OUR PARENT GATE INFORMATIONAL NIGHT </dc:title>
  <dc:creator>Hildreth, Janice [AL]</dc:creator>
  <cp:lastModifiedBy>Hildreth, Janice [AL]</cp:lastModifiedBy>
  <cp:revision>1</cp:revision>
  <dcterms:modified xsi:type="dcterms:W3CDTF">2020-10-23T15:10:00Z</dcterms:modified>
</cp:coreProperties>
</file>